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Ubuntu Bold" charset="1" panose="020B0804030602030204"/>
      <p:regular r:id="rId21"/>
    </p:embeddedFont>
    <p:embeddedFont>
      <p:font typeface="Ubuntu" charset="1" panose="020B0504030602030204"/>
      <p:regular r:id="rId22"/>
    </p:embeddedFont>
    <p:embeddedFont>
      <p:font typeface="Clear Sans" charset="1" panose="020B0503030202020304"/>
      <p:regular r:id="rId23"/>
    </p:embeddedFont>
    <p:embeddedFont>
      <p:font typeface="Open Sans Bold" charset="1" panose="020B0806030504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R6-6aR7I.mp4>
</file>

<file path=ppt/media/VAGR63y0xlU.mp4>
</file>

<file path=ppt/media/image1.pn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VAGR63y0xlU.mp4" Type="http://schemas.openxmlformats.org/officeDocument/2006/relationships/video"/><Relationship Id="rId4" Target="../media/VAGR63y0xlU.mp4" Type="http://schemas.microsoft.com/office/2007/relationships/media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VAGR6-6aR7I.mp4" Type="http://schemas.openxmlformats.org/officeDocument/2006/relationships/video"/><Relationship Id="rId4" Target="../media/VAGR6-6aR7I.mp4" Type="http://schemas.microsoft.com/office/2007/relationships/media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https://github.com/ATNtech/BRICS" TargetMode="External" Type="http://schemas.openxmlformats.org/officeDocument/2006/relationships/hyperlink"/><Relationship Id="rId4" Target="https://github.com/ATNtech/BRICS/blob/main/README.md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19647" y="2786089"/>
            <a:ext cx="5743849" cy="2369338"/>
          </a:xfrm>
          <a:custGeom>
            <a:avLst/>
            <a:gdLst/>
            <a:ahLst/>
            <a:cxnLst/>
            <a:rect r="r" b="b" t="t" l="l"/>
            <a:pathLst>
              <a:path h="2369338" w="5743849">
                <a:moveTo>
                  <a:pt x="0" y="0"/>
                </a:moveTo>
                <a:lnTo>
                  <a:pt x="5743849" y="0"/>
                </a:lnTo>
                <a:lnTo>
                  <a:pt x="5743849" y="2369338"/>
                </a:lnTo>
                <a:lnTo>
                  <a:pt x="0" y="2369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7536" y="796384"/>
            <a:ext cx="9552111" cy="9789193"/>
          </a:xfrm>
          <a:custGeom>
            <a:avLst/>
            <a:gdLst/>
            <a:ahLst/>
            <a:cxnLst/>
            <a:rect r="r" b="b" t="t" l="l"/>
            <a:pathLst>
              <a:path h="9789193" w="9552111">
                <a:moveTo>
                  <a:pt x="0" y="0"/>
                </a:moveTo>
                <a:lnTo>
                  <a:pt x="9552111" y="0"/>
                </a:lnTo>
                <a:lnTo>
                  <a:pt x="9552111" y="9789193"/>
                </a:lnTo>
                <a:lnTo>
                  <a:pt x="0" y="9789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819647" y="5309544"/>
            <a:ext cx="8076967" cy="3286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8"/>
              </a:lnSpc>
            </a:pPr>
            <a:r>
              <a:rPr lang="en-US" sz="3742" b="tru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Development of a system for autonomous movement of a rover on public roads in cooperation with a drone</a:t>
            </a:r>
          </a:p>
          <a:p>
            <a:pPr algn="ctr" marL="0" indent="0" lvl="0">
              <a:lnSpc>
                <a:spcPts val="523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88365" y="4236403"/>
            <a:ext cx="11111269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Huge Gazebo world: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69944" y="-435142"/>
            <a:ext cx="18957944" cy="10593213"/>
          </a:xfrm>
          <a:custGeom>
            <a:avLst/>
            <a:gdLst/>
            <a:ahLst/>
            <a:cxnLst/>
            <a:rect r="r" b="b" t="t" l="l"/>
            <a:pathLst>
              <a:path h="10593213" w="18957944">
                <a:moveTo>
                  <a:pt x="0" y="0"/>
                </a:moveTo>
                <a:lnTo>
                  <a:pt x="18957944" y="0"/>
                </a:lnTo>
                <a:lnTo>
                  <a:pt x="18957944" y="10593213"/>
                </a:lnTo>
                <a:lnTo>
                  <a:pt x="0" y="105932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" r="0" b="-333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31904" y="4236403"/>
            <a:ext cx="11624192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Video demonstation: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1886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4269" r="0" b="4269"/>
          <a:stretch>
            <a:fillRect/>
          </a:stretch>
        </p:blipFill>
        <p:spPr>
          <a:xfrm flipH="false" flipV="false" rot="0">
            <a:off x="-233194" y="-465175"/>
            <a:ext cx="18521194" cy="127047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31861" y="1481678"/>
            <a:ext cx="6681602" cy="6681602"/>
          </a:xfrm>
          <a:custGeom>
            <a:avLst/>
            <a:gdLst/>
            <a:ahLst/>
            <a:cxnLst/>
            <a:rect r="r" b="b" t="t" l="l"/>
            <a:pathLst>
              <a:path h="6681602" w="6681602">
                <a:moveTo>
                  <a:pt x="0" y="0"/>
                </a:moveTo>
                <a:lnTo>
                  <a:pt x="6681602" y="0"/>
                </a:lnTo>
                <a:lnTo>
                  <a:pt x="6681602" y="6681602"/>
                </a:lnTo>
                <a:lnTo>
                  <a:pt x="0" y="6681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19150"/>
            <a:ext cx="6717030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Project link: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14509"/>
            <a:ext cx="9712111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 u="sng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  <a:hlinkClick r:id="rId3" tooltip="https://github.com/ATNtech/BRICS"/>
              </a:rPr>
              <a:t>https://github.com/ATNtech/BRICS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501729"/>
            <a:ext cx="9712111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Documentation: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011123"/>
            <a:ext cx="7919845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 u="sng">
                <a:solidFill>
                  <a:srgbClr val="69A4B6"/>
                </a:solidFill>
                <a:latin typeface="Open Sans Bold"/>
                <a:ea typeface="Open Sans Bold"/>
                <a:cs typeface="Open Sans Bold"/>
                <a:sym typeface="Open Sans Bold"/>
                <a:hlinkClick r:id="rId4" tooltip="https://github.com/ATNtech/BRICS/blob/main/README.md"/>
              </a:rPr>
              <a:t>https://github.com/ATNtech/BRICS/blob/main/README.md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10161" y="0"/>
            <a:ext cx="4386711" cy="6768940"/>
          </a:xfrm>
          <a:custGeom>
            <a:avLst/>
            <a:gdLst/>
            <a:ahLst/>
            <a:cxnLst/>
            <a:rect r="r" b="b" t="t" l="l"/>
            <a:pathLst>
              <a:path h="6768940" w="4386711">
                <a:moveTo>
                  <a:pt x="0" y="0"/>
                </a:moveTo>
                <a:lnTo>
                  <a:pt x="4386711" y="0"/>
                </a:lnTo>
                <a:lnTo>
                  <a:pt x="4386711" y="6768940"/>
                </a:lnTo>
                <a:lnTo>
                  <a:pt x="0" y="6768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247" t="0" r="-14247" b="0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891764" y="0"/>
            <a:ext cx="4386711" cy="6768940"/>
          </a:xfrm>
          <a:custGeom>
            <a:avLst/>
            <a:gdLst/>
            <a:ahLst/>
            <a:cxnLst/>
            <a:rect r="r" b="b" t="t" l="l"/>
            <a:pathLst>
              <a:path h="6768940" w="4386711">
                <a:moveTo>
                  <a:pt x="0" y="0"/>
                </a:moveTo>
                <a:lnTo>
                  <a:pt x="4386711" y="0"/>
                </a:lnTo>
                <a:lnTo>
                  <a:pt x="4386711" y="6768940"/>
                </a:lnTo>
                <a:lnTo>
                  <a:pt x="0" y="676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883" t="0" r="-9883" b="0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32323" y="0"/>
            <a:ext cx="4386711" cy="6768940"/>
          </a:xfrm>
          <a:custGeom>
            <a:avLst/>
            <a:gdLst/>
            <a:ahLst/>
            <a:cxnLst/>
            <a:rect r="r" b="b" t="t" l="l"/>
            <a:pathLst>
              <a:path h="6768940" w="4386711">
                <a:moveTo>
                  <a:pt x="0" y="0"/>
                </a:moveTo>
                <a:lnTo>
                  <a:pt x="4386710" y="0"/>
                </a:lnTo>
                <a:lnTo>
                  <a:pt x="4386710" y="6768940"/>
                </a:lnTo>
                <a:lnTo>
                  <a:pt x="0" y="67689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675" r="-6882" b="-15614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5119033" y="0"/>
            <a:ext cx="4395545" cy="6759130"/>
          </a:xfrm>
          <a:custGeom>
            <a:avLst/>
            <a:gdLst/>
            <a:ahLst/>
            <a:cxnLst/>
            <a:rect r="r" b="b" t="t" l="l"/>
            <a:pathLst>
              <a:path h="6759130" w="4395545">
                <a:moveTo>
                  <a:pt x="0" y="0"/>
                </a:moveTo>
                <a:lnTo>
                  <a:pt x="4395546" y="0"/>
                </a:lnTo>
                <a:lnTo>
                  <a:pt x="4395546" y="6759130"/>
                </a:lnTo>
                <a:lnTo>
                  <a:pt x="0" y="67591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56" t="0" r="-356" b="-7018"/>
            </a:stretch>
          </a:blipFill>
          <a:ln w="95250" cap="sq">
            <a:solidFill>
              <a:srgbClr val="FFFFFF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5634832" y="7074238"/>
            <a:ext cx="3363948" cy="1282160"/>
            <a:chOff x="0" y="0"/>
            <a:chExt cx="4485264" cy="170954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49752"/>
              <a:ext cx="4485264" cy="601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Maxim Akulin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04926"/>
              <a:ext cx="4485264" cy="904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60">
                  <a:solidFill>
                    <a:srgbClr val="FFFFFF"/>
                  </a:solidFill>
                  <a:latin typeface="Clear Sans"/>
                  <a:ea typeface="Clear Sans"/>
                  <a:cs typeface="Clear Sans"/>
                  <a:sym typeface="Clear Sans"/>
                </a:rPr>
                <a:t>Drone system architecture &amp; programming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027480" y="7074238"/>
            <a:ext cx="3363948" cy="1282160"/>
            <a:chOff x="0" y="0"/>
            <a:chExt cx="4485264" cy="170954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49752"/>
              <a:ext cx="4485264" cy="601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Nikita Ermakov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04926"/>
              <a:ext cx="4485264" cy="904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60">
                  <a:solidFill>
                    <a:srgbClr val="FFFFFF"/>
                  </a:solidFill>
                  <a:latin typeface="Clear Sans"/>
                  <a:ea typeface="Clear Sans"/>
                  <a:cs typeface="Clear Sans"/>
                  <a:sym typeface="Clear Sans"/>
                </a:rPr>
                <a:t>Computer Vision &amp; Machine Learning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420128" y="7074238"/>
            <a:ext cx="3363948" cy="1282160"/>
            <a:chOff x="0" y="0"/>
            <a:chExt cx="4485264" cy="170954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49752"/>
              <a:ext cx="4485264" cy="601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Vladislav Garchev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04926"/>
              <a:ext cx="4485264" cy="904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60">
                  <a:solidFill>
                    <a:srgbClr val="FFFFFF"/>
                  </a:solidFill>
                  <a:latin typeface="Clear Sans"/>
                  <a:ea typeface="Clear Sans"/>
                  <a:cs typeface="Clear Sans"/>
                  <a:sym typeface="Clear Sans"/>
                </a:rPr>
                <a:t>Drone programming, firmware and OS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43704" y="7074238"/>
            <a:ext cx="3363948" cy="941039"/>
            <a:chOff x="0" y="0"/>
            <a:chExt cx="4485264" cy="125471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49752"/>
              <a:ext cx="4485264" cy="601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Evgeniya Volkova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95401"/>
              <a:ext cx="4485264" cy="459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6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Teamleader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809640" y="8854262"/>
            <a:ext cx="1958973" cy="808077"/>
          </a:xfrm>
          <a:custGeom>
            <a:avLst/>
            <a:gdLst/>
            <a:ahLst/>
            <a:cxnLst/>
            <a:rect r="r" b="b" t="t" l="l"/>
            <a:pathLst>
              <a:path h="808077" w="1958973">
                <a:moveTo>
                  <a:pt x="0" y="0"/>
                </a:moveTo>
                <a:lnTo>
                  <a:pt x="1958974" y="0"/>
                </a:lnTo>
                <a:lnTo>
                  <a:pt x="1958974" y="808076"/>
                </a:lnTo>
                <a:lnTo>
                  <a:pt x="0" y="8080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3425" y="819150"/>
            <a:ext cx="10038755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Solution features: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649273"/>
            <a:ext cx="15632906" cy="5078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36322" indent="-518161" lvl="1">
              <a:lnSpc>
                <a:spcPts val="6720"/>
              </a:lnSpc>
              <a:spcBef>
                <a:spcPct val="0"/>
              </a:spcBef>
              <a:buAutoNum type="arabicPeriod" startAt="1"/>
            </a:pPr>
            <a:r>
              <a:rPr lang="en-US" b="true" sz="48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</a:t>
            </a:r>
            <a:r>
              <a:rPr lang="en-US" b="true" sz="4800" strike="noStrike" u="none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Drone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following a </a:t>
            </a:r>
            <a:r>
              <a:rPr lang="en-US" b="true" sz="4800" strike="noStrike" u="none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rover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.</a:t>
            </a:r>
          </a:p>
          <a:p>
            <a:pPr algn="just" marL="1036322" indent="-518161" lvl="1">
              <a:lnSpc>
                <a:spcPts val="6720"/>
              </a:lnSpc>
              <a:spcBef>
                <a:spcPct val="0"/>
              </a:spcBef>
              <a:buAutoNum type="arabicPeriod" startAt="1"/>
            </a:pP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</a:t>
            </a:r>
            <a:r>
              <a:rPr lang="en-US" b="true" sz="4800" strike="noStrike" u="none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Rover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moving along a route.</a:t>
            </a:r>
          </a:p>
          <a:p>
            <a:pPr algn="just" marL="1036322" indent="-518161" lvl="1">
              <a:lnSpc>
                <a:spcPts val="6720"/>
              </a:lnSpc>
              <a:spcBef>
                <a:spcPct val="0"/>
              </a:spcBef>
              <a:buAutoNum type="arabicPeriod" startAt="1"/>
            </a:pP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</a:t>
            </a:r>
            <a:r>
              <a:rPr lang="en-US" b="true" sz="4800" strike="noStrike" u="none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Rover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stopping on command from the </a:t>
            </a:r>
            <a:r>
              <a:rPr lang="en-US" b="true" sz="4800" strike="noStrike" u="none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drone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.</a:t>
            </a:r>
          </a:p>
          <a:p>
            <a:pPr algn="just" marL="1036322" indent="-518161" lvl="1">
              <a:lnSpc>
                <a:spcPts val="6720"/>
              </a:lnSpc>
              <a:spcBef>
                <a:spcPct val="0"/>
              </a:spcBef>
              <a:buAutoNum type="arabicPeriod" startAt="1"/>
            </a:pP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</a:t>
            </a:r>
            <a:r>
              <a:rPr lang="en-US" b="true" sz="4800" strike="noStrike" u="none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Rover 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&amp; </a:t>
            </a:r>
            <a:r>
              <a:rPr lang="en-US" b="true" sz="4800" strike="noStrike" u="none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drone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identifying signs and traffic lights.</a:t>
            </a:r>
          </a:p>
          <a:p>
            <a:pPr algn="just" marL="1036322" indent="-518161" lvl="1">
              <a:lnSpc>
                <a:spcPts val="6720"/>
              </a:lnSpc>
              <a:spcBef>
                <a:spcPct val="0"/>
              </a:spcBef>
              <a:buAutoNum type="arabicPeriod" startAt="1"/>
            </a:pP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</a:t>
            </a:r>
            <a:r>
              <a:rPr lang="en-US" b="true" sz="4800" strike="noStrike" u="none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Drone </a:t>
            </a:r>
            <a:r>
              <a:rPr lang="en-US" b="true" sz="4800" strike="noStrike" u="none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detecting traffic violations.</a:t>
            </a:r>
          </a:p>
          <a:p>
            <a:pPr algn="just" marL="0" indent="0" lvl="0">
              <a:lnSpc>
                <a:spcPts val="67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2294" y="819150"/>
            <a:ext cx="10041017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Technology stack: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11580" y="2632447"/>
            <a:ext cx="1586484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Gazebo, Ardupilot, Python, YOLO8, ROS, OpenCV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12294" y="3729092"/>
            <a:ext cx="935366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Made for drone Clover.Code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19150"/>
            <a:ext cx="8389025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Killer features: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12294" y="2580109"/>
            <a:ext cx="15335721" cy="4611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consistent recognition of road signs and traffic lights using trained </a:t>
            </a:r>
            <a:r>
              <a:rPr lang="en-US" b="true" sz="5199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Yolo8 </a:t>
            </a:r>
            <a:r>
              <a:rPr lang="en-US" b="true" sz="5199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models</a:t>
            </a:r>
          </a:p>
          <a:p>
            <a:pPr algn="just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interaction between a </a:t>
            </a:r>
            <a:r>
              <a:rPr lang="en-US" b="true" sz="5199">
                <a:solidFill>
                  <a:srgbClr val="AC8873"/>
                </a:solidFill>
                <a:latin typeface="Ubuntu Bold"/>
                <a:ea typeface="Ubuntu Bold"/>
                <a:cs typeface="Ubuntu Bold"/>
                <a:sym typeface="Ubuntu Bold"/>
              </a:rPr>
              <a:t>rover </a:t>
            </a:r>
            <a:r>
              <a:rPr lang="en-US" b="true" sz="5199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and a </a:t>
            </a:r>
            <a:r>
              <a:rPr lang="en-US" b="true" sz="5199">
                <a:solidFill>
                  <a:srgbClr val="69A4B6"/>
                </a:solidFill>
                <a:latin typeface="Ubuntu Bold"/>
                <a:ea typeface="Ubuntu Bold"/>
                <a:cs typeface="Ubuntu Bold"/>
                <a:sym typeface="Ubuntu Bold"/>
              </a:rPr>
              <a:t>drone</a:t>
            </a:r>
          </a:p>
          <a:p>
            <a:pPr algn="just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 huge Gazebo world</a:t>
            </a:r>
          </a:p>
          <a:p>
            <a:pPr algn="just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298228"/>
            <a:ext cx="15288597" cy="6746093"/>
          </a:xfrm>
          <a:custGeom>
            <a:avLst/>
            <a:gdLst/>
            <a:ahLst/>
            <a:cxnLst/>
            <a:rect r="r" b="b" t="t" l="l"/>
            <a:pathLst>
              <a:path h="6746093" w="15288597">
                <a:moveTo>
                  <a:pt x="0" y="0"/>
                </a:moveTo>
                <a:lnTo>
                  <a:pt x="15288597" y="0"/>
                </a:lnTo>
                <a:lnTo>
                  <a:pt x="15288597" y="6746094"/>
                </a:lnTo>
                <a:lnTo>
                  <a:pt x="0" y="6746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93584"/>
            <a:ext cx="9878616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Project structure: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03954" y="4236403"/>
            <a:ext cx="14080093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Yolo8 traffic recognition: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3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DAGRjsT2eME</dc:identifier>
  <dcterms:modified xsi:type="dcterms:W3CDTF">2011-08-01T06:04:30Z</dcterms:modified>
  <cp:revision>1</cp:revision>
  <dc:title>Meet</dc:title>
</cp:coreProperties>
</file>

<file path=docProps/thumbnail.jpeg>
</file>